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1" r:id="rId1"/>
  </p:sldMasterIdLst>
  <p:sldIdLst>
    <p:sldId id="256" r:id="rId2"/>
    <p:sldId id="257" r:id="rId3"/>
    <p:sldId id="260" r:id="rId4"/>
    <p:sldId id="258" r:id="rId5"/>
    <p:sldId id="259" r:id="rId6"/>
    <p:sldId id="262" r:id="rId7"/>
    <p:sldId id="263" r:id="rId8"/>
    <p:sldId id="264" r:id="rId9"/>
    <p:sldId id="266" r:id="rId10"/>
    <p:sldId id="265"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68" d="100"/>
          <a:sy n="68" d="100"/>
        </p:scale>
        <p:origin x="7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5BEF772-646B-4273-AF5E-61DE2B1AF8BD}" type="datetimeFigureOut">
              <a:rPr lang="en-US" smtClean="0"/>
              <a:t>2/11/2014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4202276525"/>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BEF772-646B-4273-AF5E-61DE2B1AF8BD}" type="datetimeFigureOut">
              <a:rPr lang="en-US" smtClean="0"/>
              <a:t>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3832922932"/>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BEF772-646B-4273-AF5E-61DE2B1AF8BD}" type="datetimeFigureOut">
              <a:rPr lang="en-US" smtClean="0"/>
              <a:t>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17165429"/>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BEF772-646B-4273-AF5E-61DE2B1AF8BD}" type="datetimeFigureOut">
              <a:rPr lang="en-US" smtClean="0"/>
              <a:t>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841D851-7EEF-43B7-AE57-F90A1F5BF588}"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990957228"/>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BEF772-646B-4273-AF5E-61DE2B1AF8BD}" type="datetimeFigureOut">
              <a:rPr lang="en-US" smtClean="0"/>
              <a:t>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1678396754"/>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5BEF772-646B-4273-AF5E-61DE2B1AF8BD}" type="datetimeFigureOut">
              <a:rPr lang="en-US" smtClean="0"/>
              <a:t>2/11/2014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3148303116"/>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5BEF772-646B-4273-AF5E-61DE2B1AF8BD}" type="datetimeFigureOut">
              <a:rPr lang="en-US" smtClean="0"/>
              <a:t>2/11/2014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610440713"/>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BEF772-646B-4273-AF5E-61DE2B1AF8BD}" type="datetimeFigureOut">
              <a:rPr lang="en-US" smtClean="0"/>
              <a:t>2/11/2014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702263655"/>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35BEF772-646B-4273-AF5E-61DE2B1AF8BD}" type="datetimeFigureOut">
              <a:rPr lang="en-US" smtClean="0"/>
              <a:t>2/11/2014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841D851-7EEF-43B7-AE57-F90A1F5BF588}" type="slidenum">
              <a:rPr lang="en-US" smtClean="0"/>
              <a:t>‹#›</a:t>
            </a:fld>
            <a:endParaRPr lang="en-US"/>
          </a:p>
        </p:txBody>
      </p:sp>
    </p:spTree>
    <p:extLst>
      <p:ext uri="{BB962C8B-B14F-4D97-AF65-F5344CB8AC3E}">
        <p14:creationId xmlns:p14="http://schemas.microsoft.com/office/powerpoint/2010/main" val="859641864"/>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BEF772-646B-4273-AF5E-61DE2B1AF8BD}" type="datetimeFigureOut">
              <a:rPr lang="en-US" smtClean="0"/>
              <a:t>2/11/2014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2516662413"/>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BEF772-646B-4273-AF5E-61DE2B1AF8BD}" type="datetimeFigureOut">
              <a:rPr lang="en-US" smtClean="0"/>
              <a:t>2/11/2014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350225514"/>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5BEF772-646B-4273-AF5E-61DE2B1AF8BD}" type="datetimeFigureOut">
              <a:rPr lang="en-US" smtClean="0"/>
              <a:t>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1599654414"/>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5BEF772-646B-4273-AF5E-61DE2B1AF8BD}" type="datetimeFigureOut">
              <a:rPr lang="en-US" smtClean="0"/>
              <a:t>2/11/2014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222475576"/>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5BEF772-646B-4273-AF5E-61DE2B1AF8BD}" type="datetimeFigureOut">
              <a:rPr lang="en-US" smtClean="0"/>
              <a:t>2/11/2014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581801404"/>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5BEF772-646B-4273-AF5E-61DE2B1AF8BD}" type="datetimeFigureOut">
              <a:rPr lang="en-US" smtClean="0"/>
              <a:t>2/11/2014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3568620754"/>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BEF772-646B-4273-AF5E-61DE2B1AF8BD}" type="datetimeFigureOut">
              <a:rPr lang="en-US" smtClean="0"/>
              <a:t>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500454428"/>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BEF772-646B-4273-AF5E-61DE2B1AF8BD}" type="datetimeFigureOut">
              <a:rPr lang="en-US" smtClean="0"/>
              <a:t>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41D851-7EEF-43B7-AE57-F90A1F5BF588}" type="slidenum">
              <a:rPr lang="en-US" smtClean="0"/>
              <a:t>‹#›</a:t>
            </a:fld>
            <a:endParaRPr lang="en-US"/>
          </a:p>
        </p:txBody>
      </p:sp>
    </p:spTree>
    <p:extLst>
      <p:ext uri="{BB962C8B-B14F-4D97-AF65-F5344CB8AC3E}">
        <p14:creationId xmlns:p14="http://schemas.microsoft.com/office/powerpoint/2010/main" val="322704921"/>
      </p:ext>
    </p:extLst>
  </p:cSld>
  <p:clrMapOvr>
    <a:masterClrMapping/>
  </p:clrMapOvr>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BEF772-646B-4273-AF5E-61DE2B1AF8BD}" type="datetimeFigureOut">
              <a:rPr lang="en-US" smtClean="0"/>
              <a:t>2/11/2014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841D851-7EEF-43B7-AE57-F90A1F5BF588}" type="slidenum">
              <a:rPr lang="en-US" smtClean="0"/>
              <a:t>‹#›</a:t>
            </a:fld>
            <a:endParaRPr lang="en-US"/>
          </a:p>
        </p:txBody>
      </p:sp>
    </p:spTree>
    <p:extLst>
      <p:ext uri="{BB962C8B-B14F-4D97-AF65-F5344CB8AC3E}">
        <p14:creationId xmlns:p14="http://schemas.microsoft.com/office/powerpoint/2010/main" val="706695761"/>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Lst>
  <mc:AlternateContent xmlns:mc="http://schemas.openxmlformats.org/markup-compatibility/2006" xmlns:p14="http://schemas.microsoft.com/office/powerpoint/2010/main">
    <mc:Choice Requires="p14">
      <p:transition spd="slow" p14:dur="1400" advTm="7872">
        <p14:ripple/>
      </p:transition>
    </mc:Choice>
    <mc:Fallback xmlns="">
      <p:transition spd="slow" advTm="7872">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NULL" TargetMode="Externa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smtClean="0"/>
              <a:t>IMPORTANCE OF KEEPING THE ENVIRONMENT CLEAN AND SAVING EARTH</a:t>
            </a:r>
            <a:endParaRPr lang="en-US" sz="3600" dirty="0"/>
          </a:p>
        </p:txBody>
      </p:sp>
      <p:sp>
        <p:nvSpPr>
          <p:cNvPr id="3" name="Subtitle 2"/>
          <p:cNvSpPr>
            <a:spLocks noGrp="1"/>
          </p:cNvSpPr>
          <p:nvPr>
            <p:ph type="subTitle" idx="1"/>
          </p:nvPr>
        </p:nvSpPr>
        <p:spPr/>
        <p:txBody>
          <a:bodyPr/>
          <a:lstStyle/>
          <a:p>
            <a:r>
              <a:rPr lang="en-US" dirty="0" smtClean="0"/>
              <a:t>A Presentation by Sonny Simon Kothapally</a:t>
            </a:r>
          </a:p>
          <a:p>
            <a:r>
              <a:rPr lang="en-US" dirty="0" smtClean="0"/>
              <a:t>Grade 11 Science</a:t>
            </a:r>
            <a:endParaRPr lang="en-US" dirty="0"/>
          </a:p>
        </p:txBody>
      </p:sp>
      <p:pic>
        <p:nvPicPr>
          <p:cNvPr id="9" name="Yiruma - River Flows In Yo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11" name="Yiruma - River Flows In You">
            <a:hlinkClick r:id="" action="ppaction://media"/>
          </p:cNvPr>
          <p:cNvPicPr>
            <a:picLocks noChangeAspect="1"/>
          </p:cNvPicPr>
          <p:nvPr>
            <a:audioFile r:link="rId3"/>
            <p:extLst>
              <p:ext uri="{DAA4B4D4-6D71-4841-9C94-3DE7FCFB9230}">
                <p14:media xmlns:p14="http://schemas.microsoft.com/office/powerpoint/2010/main" r:embed="rId1">
                  <p14:trim st="4473"/>
                </p14:media>
              </p:ext>
            </p:extLst>
          </p:nvPr>
        </p:nvPicPr>
        <p:blipFill>
          <a:blip r:embed="rId5"/>
          <a:stretch>
            <a:fillRect/>
          </a:stretch>
        </p:blipFill>
        <p:spPr>
          <a:xfrm>
            <a:off x="11376074" y="5979942"/>
            <a:ext cx="609600" cy="609600"/>
          </a:xfrm>
          <a:prstGeom prst="rect">
            <a:avLst/>
          </a:prstGeom>
        </p:spPr>
      </p:pic>
    </p:spTree>
    <p:extLst>
      <p:ext uri="{BB962C8B-B14F-4D97-AF65-F5344CB8AC3E}">
        <p14:creationId xmlns:p14="http://schemas.microsoft.com/office/powerpoint/2010/main" val="3907605906"/>
      </p:ext>
    </p:extLst>
  </p:cSld>
  <p:clrMapOvr>
    <a:masterClrMapping/>
  </p:clrMapOvr>
  <mc:AlternateContent xmlns:mc="http://schemas.openxmlformats.org/markup-compatibility/2006" xmlns:p14="http://schemas.microsoft.com/office/powerpoint/2010/main">
    <mc:Choice Requires="p14">
      <p:transition spd="slow" p14:dur="1400" advTm="4336">
        <p14:ripple/>
      </p:transition>
    </mc:Choice>
    <mc:Fallback xmlns="">
      <p:transition spd="slow" advTm="43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9"/>
                </p:tgtEl>
              </p:cMediaNode>
            </p:audio>
            <p:audio>
              <p:cMediaNode vol="80000" numSld="999" showWhenStopped="0">
                <p:cTn id="8" repeatCount="indefinite" fill="remove" display="0">
                  <p:stCondLst>
                    <p:cond delay="indefinite"/>
                  </p:stCondLst>
                  <p:endCondLst>
                    <p:cond evt="onStopAudio" delay="0">
                      <p:tgtEl>
                        <p:sldTgt/>
                      </p:tgtEl>
                    </p:cond>
                  </p:endCondLst>
                </p:cTn>
                <p:tgtEl>
                  <p:spTgt spid="11"/>
                </p:tgtEl>
              </p:cMediaNode>
            </p:audio>
          </p:childTnLst>
        </p:cTn>
      </p:par>
    </p:tnLst>
  </p:timing>
  <p:extLst mod="1">
    <p:ext uri="{E180D4A7-C9FB-4DFB-919C-405C955672EB}">
      <p14:showEvtLst xmlns:p14="http://schemas.microsoft.com/office/powerpoint/2010/main">
        <p14:playEvt time="0" objId="1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http://3.bp.blogspot.com/-rMY0xlfrxVQ/UAd99KxwuFI/AAAAAAAAAJw/_-y1ISKkluc/s1600/save+earth+pos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55" y="361632"/>
            <a:ext cx="9715500" cy="607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15550"/>
      </p:ext>
    </p:extLst>
  </p:cSld>
  <p:clrMapOvr>
    <a:masterClrMapping/>
  </p:clrMapOvr>
  <mc:AlternateContent xmlns:mc="http://schemas.openxmlformats.org/markup-compatibility/2006" xmlns:p14="http://schemas.microsoft.com/office/powerpoint/2010/main">
    <mc:Choice Requires="p14">
      <p:transition spd="slow" p14:dur="1400" advTm="7055">
        <p14:ripple/>
      </p:transition>
    </mc:Choice>
    <mc:Fallback xmlns="">
      <p:transition spd="slow" advTm="7055">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Text Placeholder 3"/>
          <p:cNvSpPr>
            <a:spLocks noGrp="1"/>
          </p:cNvSpPr>
          <p:nvPr>
            <p:ph type="body" sz="half" idx="2"/>
          </p:nvPr>
        </p:nvSpPr>
        <p:spPr>
          <a:xfrm>
            <a:off x="680319" y="5169583"/>
            <a:ext cx="9613862" cy="741820"/>
          </a:xfrm>
        </p:spPr>
        <p:txBody>
          <a:bodyPr>
            <a:normAutofit lnSpcReduction="10000"/>
          </a:bodyPr>
          <a:lstStyle/>
          <a:p>
            <a:r>
              <a:rPr lang="en-US" dirty="0" smtClean="0"/>
              <a:t>For taking your time off to read this assessment. </a:t>
            </a:r>
            <a:r>
              <a:rPr lang="en-US" smtClean="0"/>
              <a:t>Sincere gratitude </a:t>
            </a:r>
            <a:r>
              <a:rPr lang="en-US" dirty="0" smtClean="0"/>
              <a:t>is given to Abdul Field and all other individuals who have contributed information of grave importance in this project. It is inexpressible how much we owe you all.</a:t>
            </a:r>
            <a:endParaRPr lang="en-US" dirty="0"/>
          </a:p>
        </p:txBody>
      </p:sp>
      <p:pic>
        <p:nvPicPr>
          <p:cNvPr id="4098" name="Picture 2" descr="42-16875340"/>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1971" b="2197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900205"/>
      </p:ext>
    </p:extLst>
  </p:cSld>
  <p:clrMapOvr>
    <a:masterClrMapping/>
  </p:clrMapOvr>
  <mc:AlternateContent xmlns:mc="http://schemas.openxmlformats.org/markup-compatibility/2006" xmlns:p14="http://schemas.microsoft.com/office/powerpoint/2010/main">
    <mc:Choice Requires="p14">
      <p:transition spd="slow" p14:dur="1400" advTm="6079">
        <p14:ripple/>
      </p:transition>
    </mc:Choice>
    <mc:Fallback xmlns="">
      <p:transition spd="slow" advTm="6079">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Cleanliness</a:t>
            </a:r>
            <a:endParaRPr lang="en-US" dirty="0"/>
          </a:p>
        </p:txBody>
      </p:sp>
      <p:pic>
        <p:nvPicPr>
          <p:cNvPr id="5" name="Picture Placeholder 4"/>
          <p:cNvPicPr>
            <a:picLocks noGrp="1" noChangeAspect="1"/>
          </p:cNvPicPr>
          <p:nvPr>
            <p:ph type="pic" idx="1"/>
          </p:nvPr>
        </p:nvPicPr>
        <p:blipFill>
          <a:blip r:embed="rId2"/>
          <a:srcRect t="25110" b="25110"/>
          <a:stretch>
            <a:fillRect/>
          </a:stretch>
        </p:blipFill>
        <p:spPr>
          <a:prstGeom prst="rect">
            <a:avLst/>
          </a:prstGeom>
        </p:spPr>
      </p:pic>
      <p:sp>
        <p:nvSpPr>
          <p:cNvPr id="4" name="Text Placeholder 3"/>
          <p:cNvSpPr>
            <a:spLocks noGrp="1"/>
          </p:cNvSpPr>
          <p:nvPr>
            <p:ph type="body" sz="half" idx="2"/>
          </p:nvPr>
        </p:nvSpPr>
        <p:spPr/>
        <p:txBody>
          <a:bodyPr>
            <a:normAutofit/>
          </a:bodyPr>
          <a:lstStyle/>
          <a:p>
            <a:r>
              <a:rPr lang="en-US" dirty="0" smtClean="0"/>
              <a:t>Cleanliness can be defined as the state of being clean and free from dirt and dust and other impurities.  Cleaning is the removal of filth and dirt accumulation.</a:t>
            </a:r>
            <a:endParaRPr lang="en-US" dirty="0"/>
          </a:p>
        </p:txBody>
      </p:sp>
    </p:spTree>
    <p:extLst>
      <p:ext uri="{BB962C8B-B14F-4D97-AF65-F5344CB8AC3E}">
        <p14:creationId xmlns:p14="http://schemas.microsoft.com/office/powerpoint/2010/main" val="3442682254"/>
      </p:ext>
    </p:extLst>
  </p:cSld>
  <p:clrMapOvr>
    <a:masterClrMapping/>
  </p:clrMapOvr>
  <mc:AlternateContent xmlns:mc="http://schemas.openxmlformats.org/markup-compatibility/2006" xmlns:p14="http://schemas.microsoft.com/office/powerpoint/2010/main">
    <mc:Choice Requires="p14">
      <p:transition spd="slow" p14:dur="1400" advTm="5616">
        <p14:ripple/>
      </p:transition>
    </mc:Choice>
    <mc:Fallback xmlns="">
      <p:transition spd="slow" advTm="5616">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We Keep Our Environment Clean?</a:t>
            </a:r>
            <a:endParaRPr lang="en-US" dirty="0"/>
          </a:p>
        </p:txBody>
      </p:sp>
      <p:sp>
        <p:nvSpPr>
          <p:cNvPr id="3" name="Content Placeholder 2"/>
          <p:cNvSpPr>
            <a:spLocks noGrp="1"/>
          </p:cNvSpPr>
          <p:nvPr>
            <p:ph idx="1"/>
          </p:nvPr>
        </p:nvSpPr>
        <p:spPr/>
        <p:txBody>
          <a:bodyPr/>
          <a:lstStyle/>
          <a:p>
            <a:pPr marL="0" indent="0">
              <a:buNone/>
            </a:pPr>
            <a:r>
              <a:rPr lang="en-US" dirty="0"/>
              <a:t>It is important to keep the environment clean because a clean environment </a:t>
            </a:r>
            <a:r>
              <a:rPr lang="en-US" dirty="0" smtClean="0"/>
              <a:t>minimizes </a:t>
            </a:r>
            <a:r>
              <a:rPr lang="en-US" dirty="0"/>
              <a:t>energy waste and it improves our quality of </a:t>
            </a:r>
            <a:r>
              <a:rPr lang="en-US" dirty="0" smtClean="0"/>
              <a:t>life. </a:t>
            </a:r>
            <a:r>
              <a:rPr lang="en-US" dirty="0"/>
              <a:t>It also </a:t>
            </a:r>
            <a:r>
              <a:rPr lang="en-US" dirty="0" smtClean="0"/>
              <a:t>protects </a:t>
            </a:r>
            <a:r>
              <a:rPr lang="en-US" dirty="0"/>
              <a:t>the earth and nature from all kinds of </a:t>
            </a:r>
            <a:r>
              <a:rPr lang="en-US" dirty="0" smtClean="0"/>
              <a:t>diseases. Furthermore, it maintains </a:t>
            </a:r>
            <a:r>
              <a:rPr lang="en-US" dirty="0"/>
              <a:t>a balanced ecosystem and </a:t>
            </a:r>
            <a:r>
              <a:rPr lang="en-US" dirty="0" smtClean="0"/>
              <a:t>sustains life on </a:t>
            </a:r>
            <a:r>
              <a:rPr lang="en-US" dirty="0"/>
              <a:t>earth </a:t>
            </a:r>
            <a:r>
              <a:rPr lang="en-US" dirty="0" smtClean="0"/>
              <a:t>by protecting </a:t>
            </a:r>
            <a:r>
              <a:rPr lang="en-US" dirty="0"/>
              <a:t>living things from all kinds of harmful </a:t>
            </a:r>
            <a:r>
              <a:rPr lang="en-US" dirty="0" smtClean="0"/>
              <a:t>diseases.</a:t>
            </a:r>
            <a:endParaRPr lang="en-US" dirty="0"/>
          </a:p>
        </p:txBody>
      </p:sp>
    </p:spTree>
    <p:extLst>
      <p:ext uri="{BB962C8B-B14F-4D97-AF65-F5344CB8AC3E}">
        <p14:creationId xmlns:p14="http://schemas.microsoft.com/office/powerpoint/2010/main" val="1745977189"/>
      </p:ext>
    </p:extLst>
  </p:cSld>
  <p:clrMapOvr>
    <a:masterClrMapping/>
  </p:clrMapOvr>
  <mc:AlternateContent xmlns:mc="http://schemas.openxmlformats.org/markup-compatibility/2006" xmlns:p14="http://schemas.microsoft.com/office/powerpoint/2010/main">
    <mc:Choice Requires="p14">
      <p:transition spd="slow" p14:dur="1400" advTm="10397">
        <p14:ripple/>
      </p:transition>
    </mc:Choice>
    <mc:Fallback xmlns="">
      <p:transition spd="slow" advTm="10397">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 </a:t>
            </a:r>
            <a:r>
              <a:rPr lang="en-US" dirty="0"/>
              <a:t>T</a:t>
            </a:r>
            <a:r>
              <a:rPr lang="en-US" dirty="0" smtClean="0"/>
              <a:t>he Surroundings Unclean?</a:t>
            </a:r>
            <a:endParaRPr lang="en-US" dirty="0"/>
          </a:p>
        </p:txBody>
      </p:sp>
      <p:sp>
        <p:nvSpPr>
          <p:cNvPr id="4" name="Text Placeholder 3"/>
          <p:cNvSpPr>
            <a:spLocks noGrp="1"/>
          </p:cNvSpPr>
          <p:nvPr>
            <p:ph type="body" idx="1"/>
          </p:nvPr>
        </p:nvSpPr>
        <p:spPr/>
        <p:txBody>
          <a:bodyPr>
            <a:normAutofit/>
          </a:bodyPr>
          <a:lstStyle/>
          <a:p>
            <a:r>
              <a:rPr lang="en-US" dirty="0" smtClean="0"/>
              <a:t>Aerosols</a:t>
            </a:r>
            <a:endParaRPr lang="en-US" dirty="0"/>
          </a:p>
        </p:txBody>
      </p:sp>
      <p:sp>
        <p:nvSpPr>
          <p:cNvPr id="8" name="Text Placeholder 7"/>
          <p:cNvSpPr>
            <a:spLocks noGrp="1"/>
          </p:cNvSpPr>
          <p:nvPr>
            <p:ph type="body" sz="half" idx="18"/>
          </p:nvPr>
        </p:nvSpPr>
        <p:spPr>
          <a:xfrm>
            <a:off x="680318" y="4873764"/>
            <a:ext cx="3049705" cy="1385367"/>
          </a:xfrm>
        </p:spPr>
        <p:txBody>
          <a:bodyPr>
            <a:normAutofit/>
          </a:bodyPr>
          <a:lstStyle/>
          <a:p>
            <a:r>
              <a:rPr lang="en-US" dirty="0"/>
              <a:t>Dust particles floating in the air are called aerosols. All air contains these aerosols in large numbers. Normal outdoor air contains usually over 40 million particles per cubic meter air measuring over 0.3 µm.</a:t>
            </a:r>
          </a:p>
        </p:txBody>
      </p:sp>
      <p:sp>
        <p:nvSpPr>
          <p:cNvPr id="5" name="Text Placeholder 4"/>
          <p:cNvSpPr>
            <a:spLocks noGrp="1"/>
          </p:cNvSpPr>
          <p:nvPr>
            <p:ph type="body" sz="quarter" idx="3"/>
          </p:nvPr>
        </p:nvSpPr>
        <p:spPr/>
        <p:txBody>
          <a:bodyPr/>
          <a:lstStyle/>
          <a:p>
            <a:r>
              <a:rPr lang="en-US" dirty="0" smtClean="0"/>
              <a:t>Waste/Garbage</a:t>
            </a:r>
            <a:endParaRPr lang="en-US" dirty="0"/>
          </a:p>
        </p:txBody>
      </p:sp>
      <p:pic>
        <p:nvPicPr>
          <p:cNvPr id="14" name="Picture Placeholder 13"/>
          <p:cNvPicPr>
            <a:picLocks noGrp="1" noChangeAspect="1"/>
          </p:cNvPicPr>
          <p:nvPr>
            <p:ph type="pic" idx="21"/>
          </p:nvPr>
        </p:nvPicPr>
        <p:blipFill>
          <a:blip r:embed="rId2"/>
          <a:srcRect t="16839" b="16839"/>
          <a:stretch>
            <a:fillRect/>
          </a:stretch>
        </p:blipFill>
        <p:spPr>
          <a:prstGeom prst="rect">
            <a:avLst/>
          </a:prstGeom>
        </p:spPr>
      </p:pic>
      <p:sp>
        <p:nvSpPr>
          <p:cNvPr id="9" name="Text Placeholder 8"/>
          <p:cNvSpPr>
            <a:spLocks noGrp="1"/>
          </p:cNvSpPr>
          <p:nvPr>
            <p:ph type="body" sz="half" idx="19"/>
          </p:nvPr>
        </p:nvSpPr>
        <p:spPr>
          <a:xfrm>
            <a:off x="3944117" y="4873764"/>
            <a:ext cx="3067297" cy="1823250"/>
          </a:xfrm>
        </p:spPr>
        <p:txBody>
          <a:bodyPr>
            <a:normAutofit/>
          </a:bodyPr>
          <a:lstStyle/>
          <a:p>
            <a:r>
              <a:rPr lang="en-US" dirty="0"/>
              <a:t>Waste </a:t>
            </a:r>
            <a:r>
              <a:rPr lang="en-US" dirty="0" smtClean="0"/>
              <a:t>is </a:t>
            </a:r>
            <a:r>
              <a:rPr lang="en-US" dirty="0"/>
              <a:t>the refuse or the unwanted substance disposed of from industrial, commercial, agricultural processes or from domestic activities. These unwanted substances may be rejected or stored, or treated with chemicals, or may be </a:t>
            </a:r>
            <a:r>
              <a:rPr lang="en-US" dirty="0" smtClean="0"/>
              <a:t>recycled.</a:t>
            </a:r>
            <a:endParaRPr lang="en-US" dirty="0"/>
          </a:p>
        </p:txBody>
      </p:sp>
      <p:sp>
        <p:nvSpPr>
          <p:cNvPr id="6" name="Text Placeholder 5"/>
          <p:cNvSpPr>
            <a:spLocks noGrp="1"/>
          </p:cNvSpPr>
          <p:nvPr>
            <p:ph type="body" sz="quarter" idx="13"/>
          </p:nvPr>
        </p:nvSpPr>
        <p:spPr/>
        <p:txBody>
          <a:bodyPr/>
          <a:lstStyle/>
          <a:p>
            <a:r>
              <a:rPr lang="en-US" dirty="0" smtClean="0"/>
              <a:t>Littering</a:t>
            </a:r>
            <a:endParaRPr lang="en-US" dirty="0"/>
          </a:p>
        </p:txBody>
      </p:sp>
      <p:pic>
        <p:nvPicPr>
          <p:cNvPr id="15" name="Picture Placeholder 14"/>
          <p:cNvPicPr>
            <a:picLocks noGrp="1" noChangeAspect="1"/>
          </p:cNvPicPr>
          <p:nvPr>
            <p:ph type="pic" idx="22"/>
          </p:nvPr>
        </p:nvPicPr>
        <p:blipFill>
          <a:blip r:embed="rId3"/>
          <a:srcRect t="16839" b="16839"/>
          <a:stretch>
            <a:fillRect/>
          </a:stretch>
        </p:blipFill>
        <p:spPr>
          <a:prstGeom prst="rect">
            <a:avLst/>
          </a:prstGeom>
        </p:spPr>
      </p:pic>
      <p:sp>
        <p:nvSpPr>
          <p:cNvPr id="10" name="Text Placeholder 9"/>
          <p:cNvSpPr>
            <a:spLocks noGrp="1"/>
          </p:cNvSpPr>
          <p:nvPr>
            <p:ph type="body" sz="half" idx="20"/>
          </p:nvPr>
        </p:nvSpPr>
        <p:spPr/>
        <p:txBody>
          <a:bodyPr/>
          <a:lstStyle/>
          <a:p>
            <a:r>
              <a:rPr lang="en-US" dirty="0" smtClean="0"/>
              <a:t>This is the improper disposal of products, after they have been used , at an inappropriate </a:t>
            </a:r>
            <a:r>
              <a:rPr lang="en-US" smtClean="0"/>
              <a:t>location without consent. </a:t>
            </a:r>
            <a:endParaRPr lang="en-US" dirty="0"/>
          </a:p>
        </p:txBody>
      </p:sp>
      <p:pic>
        <p:nvPicPr>
          <p:cNvPr id="1026" name="Picture 2" descr="http://www.unframedworld.com/wp-content/uploads/2011/02/Dust-and-Light-Frank-BrokenView.jpg"/>
          <p:cNvPicPr>
            <a:picLocks noGrp="1" noChangeAspect="1" noChangeArrowheads="1"/>
          </p:cNvPicPr>
          <p:nvPr>
            <p:ph type="pic" idx="15"/>
          </p:nvPr>
        </p:nvPicPr>
        <p:blipFill>
          <a:blip r:embed="rId4" cstate="print">
            <a:extLst>
              <a:ext uri="{28A0092B-C50C-407E-A947-70E740481C1C}">
                <a14:useLocalDpi xmlns:a14="http://schemas.microsoft.com/office/drawing/2010/main" val="0"/>
              </a:ext>
            </a:extLst>
          </a:blip>
          <a:srcRect t="30015" b="3001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629161"/>
      </p:ext>
    </p:extLst>
  </p:cSld>
  <p:clrMapOvr>
    <a:masterClrMapping/>
  </p:clrMapOvr>
  <mc:AlternateContent xmlns:mc="http://schemas.openxmlformats.org/markup-compatibility/2006" xmlns:p14="http://schemas.microsoft.com/office/powerpoint/2010/main">
    <mc:Choice Requires="p14">
      <p:transition spd="slow" p14:dur="1400" advTm="26079">
        <p14:ripple/>
      </p:transition>
    </mc:Choice>
    <mc:Fallback xmlns="">
      <p:transition spd="slow" advTm="26079">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Unclean Surroundings</a:t>
            </a:r>
            <a:endParaRPr lang="en-US" dirty="0"/>
          </a:p>
        </p:txBody>
      </p:sp>
      <p:sp>
        <p:nvSpPr>
          <p:cNvPr id="3" name="Text Placeholder 2"/>
          <p:cNvSpPr>
            <a:spLocks noGrp="1"/>
          </p:cNvSpPr>
          <p:nvPr>
            <p:ph type="body" idx="1"/>
          </p:nvPr>
        </p:nvSpPr>
        <p:spPr/>
        <p:txBody>
          <a:bodyPr/>
          <a:lstStyle/>
          <a:p>
            <a:r>
              <a:rPr lang="en-US" dirty="0" smtClean="0"/>
              <a:t>Pests</a:t>
            </a:r>
            <a:endParaRPr lang="en-US" dirty="0"/>
          </a:p>
        </p:txBody>
      </p:sp>
      <p:sp>
        <p:nvSpPr>
          <p:cNvPr id="5" name="Text Placeholder 4"/>
          <p:cNvSpPr>
            <a:spLocks noGrp="1"/>
          </p:cNvSpPr>
          <p:nvPr>
            <p:ph type="body" sz="half" idx="18"/>
          </p:nvPr>
        </p:nvSpPr>
        <p:spPr/>
        <p:txBody>
          <a:bodyPr/>
          <a:lstStyle/>
          <a:p>
            <a:r>
              <a:rPr lang="en-US" dirty="0" smtClean="0"/>
              <a:t>Pests are relatively tiny organisms which are deemed harmful to the </a:t>
            </a:r>
            <a:r>
              <a:rPr lang="en-US" smtClean="0"/>
              <a:t>human society. </a:t>
            </a:r>
            <a:endParaRPr lang="en-US" dirty="0"/>
          </a:p>
        </p:txBody>
      </p:sp>
      <p:sp>
        <p:nvSpPr>
          <p:cNvPr id="6" name="Text Placeholder 5"/>
          <p:cNvSpPr>
            <a:spLocks noGrp="1"/>
          </p:cNvSpPr>
          <p:nvPr>
            <p:ph type="body" sz="quarter" idx="3"/>
          </p:nvPr>
        </p:nvSpPr>
        <p:spPr/>
        <p:txBody>
          <a:bodyPr/>
          <a:lstStyle/>
          <a:p>
            <a:r>
              <a:rPr lang="en-US" dirty="0" smtClean="0"/>
              <a:t>Disease</a:t>
            </a:r>
            <a:endParaRPr lang="en-US" dirty="0"/>
          </a:p>
        </p:txBody>
      </p:sp>
      <p:sp>
        <p:nvSpPr>
          <p:cNvPr id="8" name="Text Placeholder 7"/>
          <p:cNvSpPr>
            <a:spLocks noGrp="1"/>
          </p:cNvSpPr>
          <p:nvPr>
            <p:ph type="body" sz="half" idx="19"/>
          </p:nvPr>
        </p:nvSpPr>
        <p:spPr/>
        <p:txBody>
          <a:bodyPr/>
          <a:lstStyle/>
          <a:p>
            <a:r>
              <a:rPr lang="en-US" dirty="0" smtClean="0"/>
              <a:t>A disease is an abnormal condition that affects the body of its host.</a:t>
            </a:r>
            <a:endParaRPr lang="en-US" dirty="0"/>
          </a:p>
        </p:txBody>
      </p:sp>
      <p:sp>
        <p:nvSpPr>
          <p:cNvPr id="9" name="Text Placeholder 8"/>
          <p:cNvSpPr>
            <a:spLocks noGrp="1"/>
          </p:cNvSpPr>
          <p:nvPr>
            <p:ph type="body" sz="quarter" idx="13"/>
          </p:nvPr>
        </p:nvSpPr>
        <p:spPr/>
        <p:txBody>
          <a:bodyPr/>
          <a:lstStyle/>
          <a:p>
            <a:r>
              <a:rPr lang="en-US" dirty="0" smtClean="0"/>
              <a:t>Pollution</a:t>
            </a:r>
            <a:endParaRPr lang="en-US" dirty="0"/>
          </a:p>
        </p:txBody>
      </p:sp>
      <p:sp>
        <p:nvSpPr>
          <p:cNvPr id="11" name="Text Placeholder 10"/>
          <p:cNvSpPr>
            <a:spLocks noGrp="1"/>
          </p:cNvSpPr>
          <p:nvPr>
            <p:ph type="body" sz="half" idx="20"/>
          </p:nvPr>
        </p:nvSpPr>
        <p:spPr>
          <a:xfrm>
            <a:off x="7230553" y="4873761"/>
            <a:ext cx="3067563" cy="1567981"/>
          </a:xfrm>
        </p:spPr>
        <p:txBody>
          <a:bodyPr>
            <a:normAutofit/>
          </a:bodyPr>
          <a:lstStyle/>
          <a:p>
            <a:r>
              <a:rPr lang="en-US" dirty="0"/>
              <a:t>Pollution is the introduction of contaminants into the natural environment that cause adverse change</a:t>
            </a:r>
            <a:r>
              <a:rPr lang="en-US" dirty="0" smtClean="0"/>
              <a:t>. </a:t>
            </a:r>
            <a:r>
              <a:rPr lang="en-US" dirty="0"/>
              <a:t>Pollution can take the form of chemical substances or energy, such as noise, heat or light.</a:t>
            </a:r>
          </a:p>
        </p:txBody>
      </p:sp>
      <p:pic>
        <p:nvPicPr>
          <p:cNvPr id="1026" name="Picture 2" descr="File:Mycobacterium tuberculosis.jpg"/>
          <p:cNvPicPr>
            <a:picLocks noGrp="1" noChangeAspect="1" noChangeArrowheads="1"/>
          </p:cNvPicPr>
          <p:nvPr>
            <p:ph type="pic" idx="21"/>
          </p:nvPr>
        </p:nvPicPr>
        <p:blipFill>
          <a:blip r:embed="rId2">
            <a:extLst>
              <a:ext uri="{28A0092B-C50C-407E-A947-70E740481C1C}">
                <a14:useLocalDpi xmlns:a14="http://schemas.microsoft.com/office/drawing/2010/main" val="0"/>
              </a:ext>
            </a:extLst>
          </a:blip>
          <a:srcRect t="24191" b="2419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thumb/e/ea/White_Ants_%28Termites%29147.jpg/220px-White_Ants_%28Termites%29147.jpg"/>
          <p:cNvPicPr>
            <a:picLocks noGrp="1" noChangeAspect="1" noChangeArrowheads="1"/>
          </p:cNvPicPr>
          <p:nvPr>
            <p:ph type="pic" idx="15"/>
          </p:nvPr>
        </p:nvPicPr>
        <p:blipFill>
          <a:blip r:embed="rId3">
            <a:extLst>
              <a:ext uri="{28A0092B-C50C-407E-A947-70E740481C1C}">
                <a14:useLocalDpi xmlns:a14="http://schemas.microsoft.com/office/drawing/2010/main" val="0"/>
              </a:ext>
            </a:extLst>
          </a:blip>
          <a:srcRect t="11825" b="118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le:Litter.JPG"/>
          <p:cNvPicPr>
            <a:picLocks noGrp="1" noChangeAspect="1" noChangeArrowheads="1"/>
          </p:cNvPicPr>
          <p:nvPr>
            <p:ph type="pic" idx="22"/>
          </p:nvPr>
        </p:nvPicPr>
        <p:blipFill>
          <a:blip r:embed="rId4" cstate="print">
            <a:extLst>
              <a:ext uri="{28A0092B-C50C-407E-A947-70E740481C1C}">
                <a14:useLocalDpi xmlns:a14="http://schemas.microsoft.com/office/drawing/2010/main" val="0"/>
              </a:ext>
            </a:extLst>
          </a:blip>
          <a:srcRect t="12880" b="128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248432"/>
      </p:ext>
    </p:extLst>
  </p:cSld>
  <p:clrMapOvr>
    <a:masterClrMapping/>
  </p:clrMapOvr>
  <mc:AlternateContent xmlns:mc="http://schemas.openxmlformats.org/markup-compatibility/2006" xmlns:p14="http://schemas.microsoft.com/office/powerpoint/2010/main">
    <mc:Choice Requires="p14">
      <p:transition spd="slow" p14:dur="1400" advTm="22446">
        <p14:ripple/>
      </p:transition>
    </mc:Choice>
    <mc:Fallback xmlns="">
      <p:transition spd="slow" advTm="22446">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Water?</a:t>
            </a:r>
            <a:endParaRPr lang="en-US" dirty="0"/>
          </a:p>
        </p:txBody>
      </p:sp>
      <p:sp>
        <p:nvSpPr>
          <p:cNvPr id="3" name="Content Placeholder 2"/>
          <p:cNvSpPr>
            <a:spLocks noGrp="1"/>
          </p:cNvSpPr>
          <p:nvPr>
            <p:ph idx="1"/>
          </p:nvPr>
        </p:nvSpPr>
        <p:spPr>
          <a:xfrm>
            <a:off x="680321" y="2336873"/>
            <a:ext cx="9613861" cy="4025290"/>
          </a:xfrm>
        </p:spPr>
        <p:txBody>
          <a:bodyPr>
            <a:normAutofit fontScale="92500"/>
          </a:bodyPr>
          <a:lstStyle/>
          <a:p>
            <a:pPr marL="0" indent="0">
              <a:buNone/>
            </a:pPr>
            <a:r>
              <a:rPr lang="en-US" dirty="0"/>
              <a:t>Water is a </a:t>
            </a:r>
            <a:r>
              <a:rPr lang="en-US" dirty="0" smtClean="0"/>
              <a:t> chemical </a:t>
            </a:r>
            <a:r>
              <a:rPr lang="en-US" dirty="0"/>
              <a:t>compound </a:t>
            </a:r>
            <a:r>
              <a:rPr lang="en-US" dirty="0" smtClean="0"/>
              <a:t>containing </a:t>
            </a:r>
            <a:r>
              <a:rPr lang="en-US" dirty="0"/>
              <a:t>the chemical formula </a:t>
            </a:r>
            <a:r>
              <a:rPr lang="en-US" dirty="0" smtClean="0"/>
              <a:t>H</a:t>
            </a:r>
            <a:r>
              <a:rPr lang="en-US" baseline="-25000" dirty="0" smtClean="0"/>
              <a:t>2</a:t>
            </a:r>
            <a:r>
              <a:rPr lang="en-US" dirty="0" smtClean="0"/>
              <a:t>O</a:t>
            </a:r>
            <a:r>
              <a:rPr lang="en-US" dirty="0"/>
              <a:t>. Water covers 71% of the Earth's surface</a:t>
            </a:r>
            <a:r>
              <a:rPr lang="en-US" dirty="0" smtClean="0"/>
              <a:t>, </a:t>
            </a:r>
            <a:r>
              <a:rPr lang="en-US" dirty="0"/>
              <a:t>is vital for all known forms of life and there are various theories about the origin of water on Earth</a:t>
            </a:r>
            <a:r>
              <a:rPr lang="en-US" dirty="0" smtClean="0"/>
              <a:t>. </a:t>
            </a:r>
            <a:r>
              <a:rPr lang="en-US" dirty="0"/>
              <a:t>On Earth, 96.5% of the planet's water is found in seas and oceans, 1.7% in groundwater, 1.7% in glaciers and the ice caps of Antarctica and Greenland, a small fraction in other large water bodies, and 0.001% in the air as vapor, </a:t>
            </a:r>
            <a:r>
              <a:rPr lang="en-US" dirty="0" smtClean="0"/>
              <a:t>clouds, </a:t>
            </a:r>
            <a:r>
              <a:rPr lang="en-US" dirty="0"/>
              <a:t>and </a:t>
            </a:r>
            <a:r>
              <a:rPr lang="en-US" dirty="0" smtClean="0"/>
              <a:t>precipitation</a:t>
            </a:r>
            <a:r>
              <a:rPr lang="en-US" dirty="0"/>
              <a:t>.</a:t>
            </a:r>
            <a:r>
              <a:rPr lang="en-US" dirty="0" smtClean="0"/>
              <a:t> </a:t>
            </a:r>
            <a:r>
              <a:rPr lang="en-US" dirty="0"/>
              <a:t>Only 2.5% of the Earth's water is freshwater, and 98.8% of that water is in ice and groundwater. Less than 0.3% of all freshwater is in rivers, lakes, and the atmosphere, and an even smaller amount of the Earth's freshwater (0.003%) is contained within biological bodies and manufactured products</a:t>
            </a:r>
            <a:r>
              <a:rPr lang="en-US" dirty="0" smtClean="0"/>
              <a:t>. Water is the main body affected mainly by unclean surroundings. Therefore, it is vital that we conserve it.</a:t>
            </a:r>
            <a:endParaRPr lang="en-US" dirty="0"/>
          </a:p>
        </p:txBody>
      </p:sp>
    </p:spTree>
    <p:extLst>
      <p:ext uri="{BB962C8B-B14F-4D97-AF65-F5344CB8AC3E}">
        <p14:creationId xmlns:p14="http://schemas.microsoft.com/office/powerpoint/2010/main" val="128703355"/>
      </p:ext>
    </p:extLst>
  </p:cSld>
  <p:clrMapOvr>
    <a:masterClrMapping/>
  </p:clrMapOvr>
  <mc:AlternateContent xmlns:mc="http://schemas.openxmlformats.org/markup-compatibility/2006" xmlns:p14="http://schemas.microsoft.com/office/powerpoint/2010/main">
    <mc:Choice Requires="p14">
      <p:transition spd="slow" p14:dur="1400" advTm="43469">
        <p14:ripple/>
      </p:transition>
    </mc:Choice>
    <mc:Fallback xmlns="">
      <p:transition spd="slow" advTm="43469">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Conserve Water?</a:t>
            </a:r>
            <a:endParaRPr lang="en-US" dirty="0"/>
          </a:p>
        </p:txBody>
      </p:sp>
      <p:sp>
        <p:nvSpPr>
          <p:cNvPr id="3" name="Content Placeholder 2"/>
          <p:cNvSpPr>
            <a:spLocks noGrp="1"/>
          </p:cNvSpPr>
          <p:nvPr>
            <p:ph idx="1"/>
          </p:nvPr>
        </p:nvSpPr>
        <p:spPr>
          <a:xfrm>
            <a:off x="680321" y="2336872"/>
            <a:ext cx="9613861" cy="4287447"/>
          </a:xfrm>
        </p:spPr>
        <p:txBody>
          <a:bodyPr>
            <a:normAutofit/>
          </a:bodyPr>
          <a:lstStyle/>
          <a:p>
            <a:pPr marL="0" indent="0">
              <a:buNone/>
            </a:pPr>
            <a:r>
              <a:rPr lang="en-US" dirty="0" smtClean="0"/>
              <a:t>Though the pollution of water is detrimental, conserving it is rather simple. Some ways are:</a:t>
            </a:r>
          </a:p>
          <a:p>
            <a:pPr marL="0" indent="0">
              <a:buNone/>
            </a:pPr>
            <a:r>
              <a:rPr lang="en-US" dirty="0"/>
              <a:t> </a:t>
            </a:r>
            <a:r>
              <a:rPr lang="en-US" dirty="0" smtClean="0"/>
              <a:t>- Take shorter showers</a:t>
            </a:r>
          </a:p>
          <a:p>
            <a:pPr marL="0" indent="0">
              <a:buNone/>
            </a:pPr>
            <a:r>
              <a:rPr lang="en-US" dirty="0"/>
              <a:t> - Water during the early parts of the day; avoid watering when it's windy</a:t>
            </a:r>
          </a:p>
          <a:p>
            <a:pPr marL="0" indent="0">
              <a:buNone/>
            </a:pPr>
            <a:r>
              <a:rPr lang="en-US" dirty="0"/>
              <a:t> - Turn off the water after you wet your </a:t>
            </a:r>
            <a:r>
              <a:rPr lang="en-US" dirty="0" smtClean="0"/>
              <a:t>toothbrush</a:t>
            </a:r>
          </a:p>
          <a:p>
            <a:pPr marL="0" indent="0">
              <a:buNone/>
            </a:pPr>
            <a:r>
              <a:rPr lang="en-US" dirty="0"/>
              <a:t> </a:t>
            </a:r>
            <a:r>
              <a:rPr lang="en-US" dirty="0" smtClean="0"/>
              <a:t>- For more immediate hot water and energy savings, insulate hot water pipes</a:t>
            </a:r>
          </a:p>
          <a:p>
            <a:pPr marL="0" indent="0">
              <a:buNone/>
            </a:pPr>
            <a:r>
              <a:rPr lang="en-US" dirty="0" smtClean="0"/>
              <a:t> - Cook food in as little water as possible. This helps to retain more nutrients and save water.</a:t>
            </a:r>
            <a:endParaRPr lang="en-US" dirty="0"/>
          </a:p>
        </p:txBody>
      </p:sp>
    </p:spTree>
    <p:extLst>
      <p:ext uri="{BB962C8B-B14F-4D97-AF65-F5344CB8AC3E}">
        <p14:creationId xmlns:p14="http://schemas.microsoft.com/office/powerpoint/2010/main" val="1597283248"/>
      </p:ext>
    </p:extLst>
  </p:cSld>
  <p:clrMapOvr>
    <a:masterClrMapping/>
  </p:clrMapOvr>
  <mc:AlternateContent xmlns:mc="http://schemas.openxmlformats.org/markup-compatibility/2006" xmlns:p14="http://schemas.microsoft.com/office/powerpoint/2010/main">
    <mc:Choice Requires="p14">
      <p:transition spd="slow" p14:dur="1400" advTm="14140">
        <p14:ripple/>
      </p:transition>
    </mc:Choice>
    <mc:Fallback xmlns="">
      <p:transition spd="slow" advTm="1414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Earth</a:t>
            </a:r>
            <a:endParaRPr lang="en-US" dirty="0"/>
          </a:p>
        </p:txBody>
      </p:sp>
      <p:sp>
        <p:nvSpPr>
          <p:cNvPr id="4" name="Text Placeholder 3"/>
          <p:cNvSpPr>
            <a:spLocks noGrp="1"/>
          </p:cNvSpPr>
          <p:nvPr>
            <p:ph type="body" sz="half" idx="2"/>
          </p:nvPr>
        </p:nvSpPr>
        <p:spPr>
          <a:xfrm>
            <a:off x="680319" y="5169583"/>
            <a:ext cx="9613862" cy="806214"/>
          </a:xfrm>
        </p:spPr>
        <p:txBody>
          <a:bodyPr>
            <a:normAutofit/>
          </a:bodyPr>
          <a:lstStyle/>
          <a:p>
            <a:r>
              <a:rPr lang="en-US" dirty="0" smtClean="0"/>
              <a:t>Earth </a:t>
            </a:r>
            <a:r>
              <a:rPr lang="en-US" dirty="0"/>
              <a:t>is the third planet from the Sun. It is the densest and fifth-largest of the eight planets in the Solar System. It is also the largest of the Solar System's four terrestrial planets. It is sometimes referred to as the world or the Blue </a:t>
            </a:r>
            <a:r>
              <a:rPr lang="en-US" dirty="0" smtClean="0"/>
              <a:t>Planet due to the water it contains.</a:t>
            </a:r>
            <a:endParaRPr lang="en-US" dirty="0"/>
          </a:p>
        </p:txBody>
      </p:sp>
      <p:pic>
        <p:nvPicPr>
          <p:cNvPr id="2058" name="Picture 10" descr="https://www.eso.org/public/outreach/eduoff/seaspace/docs/water/medit.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2239" b="222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67689"/>
      </p:ext>
    </p:extLst>
  </p:cSld>
  <p:clrMapOvr>
    <a:masterClrMapping/>
  </p:clrMapOvr>
  <mc:AlternateContent xmlns:mc="http://schemas.openxmlformats.org/markup-compatibility/2006" xmlns:p14="http://schemas.microsoft.com/office/powerpoint/2010/main">
    <mc:Choice Requires="p14">
      <p:transition spd="slow" p14:dur="1400" advTm="6967">
        <p14:ripple/>
      </p:transition>
    </mc:Choice>
    <mc:Fallback xmlns="">
      <p:transition spd="slow" advTm="6967">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 Day</a:t>
            </a:r>
            <a:endParaRPr lang="en-US" dirty="0"/>
          </a:p>
        </p:txBody>
      </p:sp>
      <p:sp>
        <p:nvSpPr>
          <p:cNvPr id="3" name="Content Placeholder 2"/>
          <p:cNvSpPr>
            <a:spLocks noGrp="1"/>
          </p:cNvSpPr>
          <p:nvPr>
            <p:ph idx="1"/>
          </p:nvPr>
        </p:nvSpPr>
        <p:spPr>
          <a:xfrm>
            <a:off x="680321" y="2336873"/>
            <a:ext cx="9613861" cy="4269990"/>
          </a:xfrm>
        </p:spPr>
        <p:txBody>
          <a:bodyPr>
            <a:normAutofit fontScale="85000" lnSpcReduction="10000"/>
          </a:bodyPr>
          <a:lstStyle/>
          <a:p>
            <a:pPr marL="0" indent="0">
              <a:buNone/>
            </a:pPr>
            <a:r>
              <a:rPr lang="en-US" dirty="0" smtClean="0"/>
              <a:t>	Our </a:t>
            </a:r>
            <a:r>
              <a:rPr lang="en-US" dirty="0"/>
              <a:t>planet is truly a magnificent place. Known as the Blue Planet due to its abundance of water, the Earth is an incredibly complex and vibrant ecosystem, where living organisms interact with each other and their environment to create the ideal conditions for life. We have it all: it’s warm but not too warm, lots of water but again, not too much. It’s perfect. And it’s in trouble.</a:t>
            </a:r>
          </a:p>
          <a:p>
            <a:pPr marL="0" indent="0">
              <a:buNone/>
            </a:pPr>
            <a:r>
              <a:rPr lang="en-US" dirty="0" smtClean="0"/>
              <a:t>	Which </a:t>
            </a:r>
            <a:r>
              <a:rPr lang="en-US" dirty="0"/>
              <a:t>brings us to Earth Day.</a:t>
            </a:r>
          </a:p>
          <a:p>
            <a:pPr marL="0" indent="0">
              <a:buNone/>
            </a:pPr>
            <a:r>
              <a:rPr lang="en-US" dirty="0" smtClean="0"/>
              <a:t>	In </a:t>
            </a:r>
            <a:r>
              <a:rPr lang="en-US" dirty="0"/>
              <a:t>this day and age of instant information, we are finally beginning to understand the consequences of our actions and the impact they are having on our world and our survivability as a species. Wherever you look, nature is under assault and if we don’t take steps now to try and repair the damage, there might not be much of a world left for our children to pass onto theirs</a:t>
            </a:r>
            <a:r>
              <a:rPr lang="en-US" dirty="0" smtClean="0"/>
              <a:t>.</a:t>
            </a:r>
            <a:endParaRPr lang="en-US" dirty="0"/>
          </a:p>
          <a:p>
            <a:pPr marL="0" indent="0">
              <a:buNone/>
            </a:pPr>
            <a:r>
              <a:rPr lang="en-US" dirty="0" smtClean="0"/>
              <a:t>	Earth </a:t>
            </a:r>
            <a:r>
              <a:rPr lang="en-US" dirty="0"/>
              <a:t>Day is important. It educates us about what we have and what we are losing by acting in ways that aren’t environmentally friendly or energy efficient. Earth Day reminds us that we </a:t>
            </a:r>
            <a:r>
              <a:rPr lang="en-US" b="1" dirty="0"/>
              <a:t>need to take action now</a:t>
            </a:r>
            <a:r>
              <a:rPr lang="en-US" dirty="0"/>
              <a:t> to protect our environment before it’s too late.</a:t>
            </a:r>
            <a:endParaRPr lang="en-US" dirty="0" smtClean="0"/>
          </a:p>
          <a:p>
            <a:endParaRPr lang="en-US" dirty="0"/>
          </a:p>
          <a:p>
            <a:endParaRPr lang="en-US" dirty="0"/>
          </a:p>
        </p:txBody>
      </p:sp>
    </p:spTree>
    <p:extLst>
      <p:ext uri="{BB962C8B-B14F-4D97-AF65-F5344CB8AC3E}">
        <p14:creationId xmlns:p14="http://schemas.microsoft.com/office/powerpoint/2010/main" val="1908426924"/>
      </p:ext>
    </p:extLst>
  </p:cSld>
  <p:clrMapOvr>
    <a:masterClrMapping/>
  </p:clrMapOvr>
  <mc:AlternateContent xmlns:mc="http://schemas.openxmlformats.org/markup-compatibility/2006" xmlns:p14="http://schemas.microsoft.com/office/powerpoint/2010/main">
    <mc:Choice Requires="p14">
      <p:transition spd="slow" p14:dur="1400" advTm="53810">
        <p14:ripple/>
      </p:transition>
    </mc:Choice>
    <mc:Fallback xmlns="">
      <p:transition spd="slow" advTm="53810">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docProps/app.xml><?xml version="1.0" encoding="utf-8"?>
<Properties xmlns="http://schemas.openxmlformats.org/officeDocument/2006/extended-properties" xmlns:vt="http://schemas.openxmlformats.org/officeDocument/2006/docPropsVTypes">
  <Template>TC104033917[[fn=Berlin]]</Template>
  <TotalTime>178</TotalTime>
  <Words>672</Words>
  <Application>Microsoft Office PowerPoint</Application>
  <PresentationFormat>Widescreen</PresentationFormat>
  <Paragraphs>39</Paragraphs>
  <Slides>11</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Trebuchet MS</vt:lpstr>
      <vt:lpstr>Berlin</vt:lpstr>
      <vt:lpstr>IMPORTANCE OF KEEPING THE ENVIRONMENT CLEAN AND SAVING EARTH</vt:lpstr>
      <vt:lpstr>Cleanliness</vt:lpstr>
      <vt:lpstr>Why Should We Keep Our Environment Clean?</vt:lpstr>
      <vt:lpstr>What Make The Surroundings Unclean?</vt:lpstr>
      <vt:lpstr>Effects Of Unclean Surroundings</vt:lpstr>
      <vt:lpstr>What Is Water?</vt:lpstr>
      <vt:lpstr>How Do We Conserve Water?</vt:lpstr>
      <vt:lpstr>The Earth</vt:lpstr>
      <vt:lpstr>Earth Day</vt:lpstr>
      <vt:lpstr>PowerPoint Presentation</vt:lpstr>
      <vt:lpstr>Thank You</vt:lpstr>
    </vt:vector>
  </TitlesOfParts>
  <Company>Crito's Creed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Importance of Cleanliness in the Modern Day Society</dc:title>
  <dc:creator>Sonny Kothapally</dc:creator>
  <cp:lastModifiedBy>Sonny Kothapally</cp:lastModifiedBy>
  <cp:revision>29</cp:revision>
  <dcterms:created xsi:type="dcterms:W3CDTF">2014-02-10T14:24:08Z</dcterms:created>
  <dcterms:modified xsi:type="dcterms:W3CDTF">2014-02-12T02:09:33Z</dcterms:modified>
</cp:coreProperties>
</file>